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  <p:sldMasterId id="2147483685" r:id="rId3"/>
    <p:sldMasterId id="2147483698" r:id="rId4"/>
    <p:sldMasterId id="2147483710" r:id="rId5"/>
    <p:sldMasterId id="2147483722" r:id="rId6"/>
    <p:sldMasterId id="2147483734" r:id="rId7"/>
    <p:sldMasterId id="2147483747" r:id="rId8"/>
    <p:sldMasterId id="2147483760" r:id="rId9"/>
  </p:sldMasterIdLst>
  <p:notesMasterIdLst>
    <p:notesMasterId r:id="rId38"/>
  </p:notesMasterIdLst>
  <p:sldIdLst>
    <p:sldId id="282" r:id="rId10"/>
    <p:sldId id="256" r:id="rId11"/>
    <p:sldId id="293" r:id="rId12"/>
    <p:sldId id="283" r:id="rId13"/>
    <p:sldId id="284" r:id="rId14"/>
    <p:sldId id="296" r:id="rId15"/>
    <p:sldId id="297" r:id="rId16"/>
    <p:sldId id="298" r:id="rId17"/>
    <p:sldId id="286" r:id="rId18"/>
    <p:sldId id="299" r:id="rId19"/>
    <p:sldId id="300" r:id="rId20"/>
    <p:sldId id="301" r:id="rId21"/>
    <p:sldId id="302" r:id="rId22"/>
    <p:sldId id="287" r:id="rId23"/>
    <p:sldId id="289" r:id="rId24"/>
    <p:sldId id="305" r:id="rId25"/>
    <p:sldId id="306" r:id="rId26"/>
    <p:sldId id="308" r:id="rId27"/>
    <p:sldId id="307" r:id="rId28"/>
    <p:sldId id="309" r:id="rId29"/>
    <p:sldId id="311" r:id="rId30"/>
    <p:sldId id="312" r:id="rId31"/>
    <p:sldId id="310" r:id="rId32"/>
    <p:sldId id="313" r:id="rId33"/>
    <p:sldId id="315" r:id="rId34"/>
    <p:sldId id="291" r:id="rId35"/>
    <p:sldId id="295" r:id="rId36"/>
    <p:sldId id="280" r:id="rId37"/>
  </p:sldIdLst>
  <p:sldSz cx="9144000" cy="6858000" type="screen4x3"/>
  <p:notesSz cx="6858000" cy="9144000"/>
  <p:custDataLst>
    <p:tags r:id="rId39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C5B0BD7-6F9A-4DD8-85AE-EE91A22AC8F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E126055-4435-4686-B0A7-D189EFB20EE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CCCE9-0FAE-48DB-A8BA-72A1C175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A677D-DAA9-4701-B103-7393B258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A3EAA-4A98-4DB7-80F6-CAFB391A8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2CE41-BE4E-445D-ACD5-82DC3AB8F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2140F-7951-451F-B352-CFA88EA34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C0BED-0D3E-411B-BCB5-CCF20F8AB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02871-F438-4C7E-AC25-79862A056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88928-D51D-4463-8F4C-DF94AE6EE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9EE1D-AC76-4142-9968-FD643530AD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04EA8-4190-49A4-9CC1-B91E463F0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103B1-EAEE-4C59-8C0D-D1809AC42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953C2-6C52-415D-91EC-5B78B46A6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E1C9B-096F-4F9A-A3F9-A19FFEF3D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0D9D8-B686-4640-B3BC-0950312E7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A0CC6-E1AD-4098-A19E-198535AC0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42666-3C44-4B9A-B8E3-6F8CF8A67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792F6-8E70-4C1F-AD15-442C4159F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F6B0F-72FC-4DC6-B1CE-4E555BC8C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F1D2C-6338-44E8-96CF-F99819E90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7A477-3F41-48F5-A576-E793D9EFA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109FB-7A7C-4923-AE00-74BC5592F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1CCF0-5561-466D-ACE5-285367C81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BA487-7FC4-42F4-B7A8-1AE51C028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53854-03F1-49B4-A44F-5585600E7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FD47C-17C6-4F12-A8D7-5AB62E48E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06395-4E1F-4826-A216-2DCE3D994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320E-BB56-4BED-81D4-E2B2F4B35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AB056-6D2D-473C-9761-9CE351996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7D6A6-4B68-4B49-A38D-8C063962D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6D1CE-5DB0-4017-8CE2-42524F210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62366-5143-456A-B39A-5766C93CE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6153-FCC5-4BAD-9BBA-B140C8D76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75C0-EE75-4FA8-9240-4C2763218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C9B17-D72F-476B-911B-C396F751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C78A6-BA5E-4F0E-B501-87B1924AF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5F08E-8032-47E2-892C-4B045A746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81A55-58FE-4B54-A19E-BC1E41504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0BF42-1E60-48FE-8CC7-89DA82CCB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51142-9BDF-456C-B0F7-4C596CD39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EB156-CFF4-40EC-9C64-CC51E6678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AA0E7-3383-41A5-9D25-DEBF81E96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60BA0-6620-4593-AA71-FE4560387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5244A-5027-48CE-8AB3-6F21C6CD2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CDBC2-49A7-4C4E-A833-D6DD271DE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C5118-A32D-463A-9486-BE3E5EA93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B1831-69DE-4040-BE89-0B9A35BDF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8FC46-7C5A-4203-B5FD-DC3A3CCF8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33960-0C0F-440E-A552-E67DA4491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AE93B-3ED4-4129-AABC-1F3EE7595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F9BC4-E266-40FA-A90C-93E96D497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CA9B9-3CF6-4028-AE50-2A0983A9B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0CD02-A2B8-4B18-AAE6-1ACC642E2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C0E2-1BB8-41AC-A56C-ECE8A905B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3F41-02A2-46D2-BE0D-6B59562FF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8661-ED1E-4FE4-88CD-4C02B7242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3E351-ED50-4ED0-A4B4-3AECD2848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ACE13-60C0-4C18-B60A-DCD9CAAC5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95E7-9EB6-43CE-8B8B-9E586BBFF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16912-FC92-4CF6-9865-175D90442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095A-127B-492D-9031-88F09CAF4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02E8C-3760-463E-AC03-9795461EA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7641E-6ECD-4BD4-87FE-E11146AC7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9FCCE-6E7D-4B61-BDDA-EC243E9A6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0168E-EB4E-426A-BAAF-C9B9E2FC3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1D2BB-B0D8-4310-AF6A-D8FD9EBB3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2303-810C-40BE-ABAC-44770EA44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972BB-FBE4-4662-8928-A1F1DBA96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8B05D-F703-4518-8E44-385604E02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01E42-73BD-460E-A422-E3B0CDED3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F93F1-1603-410E-A4AB-0BFF0892A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D462E-9034-4435-819B-63FEDB95D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320E-BB56-4BED-81D4-E2B2F4B35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128AE-BB2C-458B-A15F-75723E909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7256-42EB-4C38-B2CE-F005C1057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CCE4E-A719-4D32-A337-D0F591E65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78C0D-038C-4CA7-90C8-E5B28EA38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4112-3830-4FE8-9AF0-2A717011A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0CE5-67C0-43D6-B226-17EC44059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CF2E1-F5FC-4B68-BA88-E8604902C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5EF2E-B3DC-4F22-B60A-DB8D2D49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1264F-27E8-4EAB-9DD6-FD07B8BCD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DC4B1-ED16-4430-A249-3FA7453E5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6B122-F890-4BA9-8749-ED31AA2CD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320E-BB56-4BED-81D4-E2B2F4B35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28B9B-C05C-462B-B959-0A8508AA8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B644B-DFC2-4BBD-8BBD-87E742088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BBECC-7293-45C5-9A12-C5C56B06D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5BA57-0868-4E1A-9163-51DB78E19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425B-A607-48B3-AE67-E4AD1684C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CE35B-F302-4925-BB3B-995AD361F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434E5-E076-4872-9803-9A8203AAC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7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fld id="{66FC98A7-4437-4D27-897C-7119F6FB14B1}" type="datetimeFigureOut">
              <a:rPr lang="ar-SA" smtClean="0"/>
              <a:pPr/>
              <a:t>12/11/1432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fld id="{2CA49CD7-E5F9-4C10-92A8-078A5D62F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F3C3938-1C60-4689-A8A8-65878C2D9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D31725E-D24B-4367-864A-82AA8C6E5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AC1697-242C-4172-9152-6F519BC93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00FDE31-1E6C-4FDF-ACDB-3D5CC69DD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07978F6-EEED-4296-8A37-2C157459A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5D1CEC2-F882-4A8E-8C16-6F8D697EF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64ABAB1A-1A4C-4AF2-B8AD-5E8ADD5BB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458A124-6745-4F6C-9F4A-452918BF1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64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4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64.xml"/><Relationship Id="rId4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6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4.xml"/><Relationship Id="rId4" Type="http://schemas.openxmlformats.org/officeDocument/2006/relationships/slide" Target="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9.xml"/><Relationship Id="rId4" Type="http://schemas.openxmlformats.org/officeDocument/2006/relationships/slide" Target="slide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59.xml"/><Relationship Id="rId1" Type="http://schemas.openxmlformats.org/officeDocument/2006/relationships/audio" Target="../media/audio2.wav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1447800" y="2286000"/>
            <a:ext cx="67246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7200">
                <a:solidFill>
                  <a:srgbClr val="663300"/>
                </a:solidFill>
                <a:latin typeface="Arial" pitchFamily="34" charset="0"/>
                <a:cs typeface="Diwani Bent" pitchFamily="2" charset="-78"/>
              </a:rPr>
              <a:t>بسم الله الرحمن الرحيم</a:t>
            </a:r>
            <a:endParaRPr lang="en-US" sz="7200">
              <a:solidFill>
                <a:srgbClr val="663300"/>
              </a:solidFill>
              <a:latin typeface="Arial" pitchFamily="34" charset="0"/>
              <a:cs typeface="Diwani Bent" pitchFamily="2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229600" cy="1143000"/>
          </a:xfrm>
        </p:spPr>
        <p:txBody>
          <a:bodyPr/>
          <a:lstStyle/>
          <a:p>
            <a:pPr algn="r" rtl="0"/>
            <a:r>
              <a:rPr lang="ar-SA" sz="3600" b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أنواع الدالات :</a:t>
            </a:r>
            <a:r>
              <a:rPr lang="ar-SA" sz="3200" b="1" dirty="0" smtClean="0">
                <a:solidFill>
                  <a:srgbClr val="FF0000"/>
                </a:solidFill>
              </a:rPr>
              <a:t/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1- دالة الحساب  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2- دالة المتوسط الحسابي </a:t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3143248"/>
            <a:ext cx="8229600" cy="2411411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3- دالة </a:t>
            </a:r>
            <a:r>
              <a:rPr lang="ar-SA" sz="3600" b="1" dirty="0" err="1" smtClean="0">
                <a:solidFill>
                  <a:srgbClr val="FF0000"/>
                </a:solidFill>
              </a:rPr>
              <a:t>اقصى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Max</a:t>
            </a:r>
          </a:p>
          <a:p>
            <a:r>
              <a:rPr lang="ar-SA" sz="3600" b="1" dirty="0" smtClean="0">
                <a:solidFill>
                  <a:srgbClr val="FF0000"/>
                </a:solidFill>
              </a:rPr>
              <a:t>4- دالة أدنى </a:t>
            </a:r>
            <a:r>
              <a:rPr lang="en-US" sz="3600" b="1" dirty="0" smtClean="0">
                <a:solidFill>
                  <a:srgbClr val="FF0000"/>
                </a:solidFill>
              </a:rPr>
              <a:t>Min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r>
              <a:rPr lang="ar-SA" dirty="0" smtClean="0"/>
              <a:t>1- دالة الحساب : </a:t>
            </a:r>
            <a:r>
              <a:rPr lang="en-US" dirty="0" smtClean="0"/>
              <a:t>Count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500306"/>
            <a:ext cx="8229600" cy="3143272"/>
          </a:xfrm>
        </p:spPr>
        <p:txBody>
          <a:bodyPr/>
          <a:lstStyle/>
          <a:p>
            <a:r>
              <a:rPr lang="ar-SA" dirty="0" smtClean="0"/>
              <a:t>تسمح </a:t>
            </a:r>
            <a:r>
              <a:rPr lang="ar-SA" dirty="0" err="1" smtClean="0"/>
              <a:t>لك</a:t>
            </a:r>
            <a:r>
              <a:rPr lang="ar-SA" dirty="0" smtClean="0"/>
              <a:t> هذه الدالة باحتساب عدد القيم المستخدمة في مجال معين ، </a:t>
            </a:r>
            <a:r>
              <a:rPr lang="ar-SA" b="1" dirty="0" smtClean="0">
                <a:solidFill>
                  <a:srgbClr val="FF0000"/>
                </a:solidFill>
              </a:rPr>
              <a:t>لا تشمل النتيجة قيماَ منطقية </a:t>
            </a:r>
            <a:r>
              <a:rPr lang="ar-SA" b="1" dirty="0" err="1" smtClean="0">
                <a:solidFill>
                  <a:srgbClr val="FF0000"/>
                </a:solidFill>
              </a:rPr>
              <a:t>أوأخطاء</a:t>
            </a:r>
            <a:r>
              <a:rPr lang="ar-SA" b="1" dirty="0" smtClean="0">
                <a:solidFill>
                  <a:srgbClr val="FF0000"/>
                </a:solidFill>
              </a:rPr>
              <a:t> أو خلايا فارغة.</a:t>
            </a:r>
          </a:p>
          <a:p>
            <a:r>
              <a:rPr lang="ar-SA" dirty="0" smtClean="0"/>
              <a:t>أما المتغيرات فهي عادة </a:t>
            </a:r>
            <a:r>
              <a:rPr lang="ar-SA" dirty="0" err="1" smtClean="0"/>
              <a:t>ً</a:t>
            </a:r>
            <a:r>
              <a:rPr lang="ar-SA" dirty="0" smtClean="0"/>
              <a:t> مجال يمكن أن ترفقه </a:t>
            </a:r>
            <a:r>
              <a:rPr lang="ar-SA" dirty="0" err="1" smtClean="0"/>
              <a:t>بمالايقل</a:t>
            </a:r>
            <a:r>
              <a:rPr lang="ar-SA" dirty="0" smtClean="0"/>
              <a:t> عن 30 متغير.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/>
          <a:lstStyle/>
          <a:p>
            <a:r>
              <a:rPr lang="ar-SA" dirty="0" smtClean="0"/>
              <a:t>2- دالة المتوسط الحسابي  </a:t>
            </a:r>
            <a:r>
              <a:rPr lang="en-US" dirty="0" smtClean="0"/>
              <a:t>Average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2773363"/>
          </a:xfrm>
        </p:spPr>
        <p:txBody>
          <a:bodyPr/>
          <a:lstStyle/>
          <a:p>
            <a:r>
              <a:rPr lang="ar-SA" dirty="0" smtClean="0"/>
              <a:t>يمكن أن يستوعب ما </a:t>
            </a:r>
            <a:r>
              <a:rPr lang="ar-SA" dirty="0" err="1" smtClean="0"/>
              <a:t>لايقل</a:t>
            </a:r>
            <a:r>
              <a:rPr lang="ar-SA" dirty="0" smtClean="0"/>
              <a:t> عن 30 عنصر متغيراً 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إذا لم يكن المتغير عددياً ، يتم تجاهل القيمة ولم تؤثر على النتيجة.</a:t>
            </a:r>
          </a:p>
          <a:p>
            <a:pPr>
              <a:buNone/>
            </a:pPr>
            <a:endParaRPr lang="ar-SA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/>
          <a:lstStyle/>
          <a:p>
            <a:r>
              <a:rPr lang="ar-SA" dirty="0" smtClean="0"/>
              <a:t>3- دالة أقصى ( </a:t>
            </a:r>
            <a:r>
              <a:rPr lang="en-US" dirty="0" smtClean="0"/>
              <a:t> (Max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857496"/>
            <a:ext cx="8229600" cy="647704"/>
          </a:xfrm>
        </p:spPr>
        <p:txBody>
          <a:bodyPr/>
          <a:lstStyle/>
          <a:p>
            <a:r>
              <a:rPr lang="ar-SA" dirty="0" smtClean="0"/>
              <a:t>تحسب الدالة ( </a:t>
            </a:r>
            <a:r>
              <a:rPr lang="en-US" dirty="0" smtClean="0"/>
              <a:t>value1,value2</a:t>
            </a:r>
            <a:r>
              <a:rPr lang="ar-SA" dirty="0" smtClean="0"/>
              <a:t> </a:t>
            </a:r>
            <a:r>
              <a:rPr lang="en-US" dirty="0" smtClean="0"/>
              <a:t> ( </a:t>
            </a:r>
            <a:r>
              <a:rPr lang="ar-SA" dirty="0" smtClean="0"/>
              <a:t> </a:t>
            </a:r>
            <a:r>
              <a:rPr lang="en-US" dirty="0" smtClean="0"/>
              <a:t>Max</a:t>
            </a:r>
          </a:p>
          <a:p>
            <a:pPr>
              <a:buNone/>
            </a:pPr>
            <a:r>
              <a:rPr lang="ar-SA" dirty="0" smtClean="0"/>
              <a:t>القيمة </a:t>
            </a:r>
            <a:r>
              <a:rPr lang="ar-SA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الأعلى</a:t>
            </a:r>
            <a:r>
              <a:rPr lang="ar-SA" dirty="0" smtClean="0"/>
              <a:t> من المتغيرات ، </a:t>
            </a:r>
            <a:r>
              <a:rPr lang="ar-SA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وتتجاهل القيم الغير رقمية </a:t>
            </a:r>
            <a:endParaRPr lang="ar-SA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0" y="2743200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514600" y="4214818"/>
            <a:ext cx="4271978" cy="249078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</a:rPr>
              <a:t>ثالثاً : 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سنتعرف معاً على كيفية 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</a:rPr>
              <a:t>استخدام الدالات في كتاب العمل.</a:t>
            </a:r>
            <a:endParaRPr lang="ar-SA" sz="2800" b="1" dirty="0" smtClean="0">
              <a:solidFill>
                <a:srgbClr val="FF0000"/>
              </a:solidFill>
            </a:endParaRPr>
          </a:p>
          <a:p>
            <a:pPr algn="ctr"/>
            <a:endParaRPr lang="ar-SA" sz="2800" b="1" dirty="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285720" y="1928802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928926" y="3357562"/>
            <a:ext cx="5000660" cy="207170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سندخل معاً دالة الحساب </a:t>
            </a:r>
            <a:r>
              <a:rPr lang="en-US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COUNT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ar-SA" sz="2800" b="1" dirty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285720" y="1928802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928926" y="3357562"/>
            <a:ext cx="5000660" cy="207170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سندخل معاً دالة المتوسط الحسابي </a:t>
            </a:r>
            <a:r>
              <a:rPr lang="en-US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AVERAGE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ar-SA" sz="2800" b="1" dirty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285720" y="1928802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928926" y="3357562"/>
            <a:ext cx="5000660" cy="207170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سندخل معاً دالة أقصى</a:t>
            </a:r>
          </a:p>
          <a:p>
            <a:pPr algn="ctr"/>
            <a:r>
              <a:rPr lang="en-US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MAX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ar-SA" sz="2800" b="1" dirty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3000"/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4213" y="685800"/>
            <a:ext cx="7416800" cy="2305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ar-SA" sz="96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PT Bold Broken" pitchFamily="2" charset="-78"/>
              </a:rPr>
              <a:t>التطبيق</a:t>
            </a:r>
            <a:endParaRPr lang="en-US" sz="960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Broken" pitchFamily="2" charset="-78"/>
            </a:endParaRPr>
          </a:p>
        </p:txBody>
      </p:sp>
      <p:pic>
        <p:nvPicPr>
          <p:cNvPr id="21507" name="Picture 3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973388"/>
            <a:ext cx="41814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مع سهم رباعي 1"/>
          <p:cNvSpPr/>
          <p:nvPr/>
        </p:nvSpPr>
        <p:spPr bwMode="auto">
          <a:xfrm>
            <a:off x="1714480" y="428604"/>
            <a:ext cx="6000792" cy="5357850"/>
          </a:xfrm>
          <a:prstGeom prst="quadArrowCallout">
            <a:avLst>
              <a:gd name="adj1" fmla="val 18515"/>
              <a:gd name="adj2" fmla="val 18515"/>
              <a:gd name="adj3" fmla="val 21928"/>
              <a:gd name="adj4" fmla="val 48123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مستطيل 2"/>
          <p:cNvSpPr/>
          <p:nvPr/>
        </p:nvSpPr>
        <p:spPr bwMode="auto">
          <a:xfrm>
            <a:off x="4429124" y="857232"/>
            <a:ext cx="642942" cy="6429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2" action="ppaction://hlinksldjump"/>
              </a:rPr>
              <a:t>1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مستطيل 3"/>
          <p:cNvSpPr/>
          <p:nvPr/>
        </p:nvSpPr>
        <p:spPr bwMode="auto">
          <a:xfrm>
            <a:off x="2285984" y="2643182"/>
            <a:ext cx="642942" cy="6429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action="ppaction://hlinksldjump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action="ppaction://hlinksldjump"/>
              </a:rPr>
              <a:t>4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مستطيل 4"/>
          <p:cNvSpPr/>
          <p:nvPr/>
        </p:nvSpPr>
        <p:spPr bwMode="auto">
          <a:xfrm>
            <a:off x="6643702" y="2786058"/>
            <a:ext cx="642942" cy="6429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 action="ppaction://hlinksldjump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 action="ppaction://hlinksldjump"/>
              </a:rPr>
              <a:t>2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مستطيل 5"/>
          <p:cNvSpPr/>
          <p:nvPr/>
        </p:nvSpPr>
        <p:spPr bwMode="auto">
          <a:xfrm>
            <a:off x="4500562" y="4572008"/>
            <a:ext cx="642942" cy="6429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5" action="ppaction://hlinksldjump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5" action="ppaction://hlinksldjump"/>
              </a:rPr>
              <a:t>3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مستطيل 6"/>
          <p:cNvSpPr/>
          <p:nvPr/>
        </p:nvSpPr>
        <p:spPr bwMode="auto">
          <a:xfrm>
            <a:off x="3357554" y="2285992"/>
            <a:ext cx="2643206" cy="15001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 اختاري</a:t>
            </a:r>
            <a:r>
              <a:rPr kumimoji="0" lang="ar-SA" sz="4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 أحد الأرقا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م التالية :</a:t>
            </a:r>
            <a:endParaRPr kumimoji="0" lang="ar-SA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السلام عليكم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4000" cy="6853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1357298"/>
            <a:ext cx="8358246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صح أم خطأ :</a:t>
            </a:r>
          </a:p>
          <a:p>
            <a:pPr algn="ctr"/>
            <a:endParaRPr lang="ar-SA" sz="3200" dirty="0" smtClean="0"/>
          </a:p>
          <a:p>
            <a:pPr algn="ctr"/>
            <a:endParaRPr lang="ar-SA" sz="3200" dirty="0" smtClean="0"/>
          </a:p>
          <a:p>
            <a:pPr algn="ctr"/>
            <a:r>
              <a:rPr lang="ar-SA" sz="3200" dirty="0" smtClean="0"/>
              <a:t>1- تشمل دالة  </a:t>
            </a:r>
            <a:r>
              <a:rPr lang="en-US" sz="3200" dirty="0" smtClean="0"/>
              <a:t>Count</a:t>
            </a:r>
            <a:r>
              <a:rPr lang="ar-SA" sz="3200" dirty="0" smtClean="0"/>
              <a:t>  جميع أنواع القيم في النتيجة (   )</a:t>
            </a:r>
            <a:endParaRPr lang="ar-SA" sz="3200" dirty="0"/>
          </a:p>
        </p:txBody>
      </p:sp>
      <p:sp>
        <p:nvSpPr>
          <p:cNvPr id="3" name="شارة رتبة 2">
            <a:hlinkClick r:id="rId2" action="ppaction://hlinksldjump"/>
          </p:cNvPr>
          <p:cNvSpPr/>
          <p:nvPr/>
        </p:nvSpPr>
        <p:spPr bwMode="auto">
          <a:xfrm>
            <a:off x="7072330" y="5214950"/>
            <a:ext cx="1571636" cy="642942"/>
          </a:xfrm>
          <a:prstGeom prst="chevron">
            <a:avLst>
              <a:gd name="adj" fmla="val 6896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صح </a:t>
            </a:r>
            <a:endParaRPr kumimoji="0" lang="ar-SA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4" name="شارة رتبة 3">
            <a:hlinkClick r:id="rId3" action="ppaction://hlinksldjump"/>
          </p:cNvPr>
          <p:cNvSpPr/>
          <p:nvPr/>
        </p:nvSpPr>
        <p:spPr bwMode="auto">
          <a:xfrm>
            <a:off x="785786" y="5286388"/>
            <a:ext cx="1571636" cy="642942"/>
          </a:xfrm>
          <a:prstGeom prst="chevron">
            <a:avLst>
              <a:gd name="adj" fmla="val 713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خطأ</a:t>
            </a:r>
            <a:endParaRPr kumimoji="0" lang="ar-SA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" name="سهم إلى اليمين 4">
            <a:hlinkClick r:id="rId4" action="ppaction://hlinksldjump"/>
          </p:cNvPr>
          <p:cNvSpPr/>
          <p:nvPr/>
        </p:nvSpPr>
        <p:spPr bwMode="auto">
          <a:xfrm>
            <a:off x="3929058" y="5357826"/>
            <a:ext cx="928694" cy="7143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1357298"/>
            <a:ext cx="8358246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صح أم خطأ :</a:t>
            </a:r>
          </a:p>
          <a:p>
            <a:pPr algn="ctr"/>
            <a:endParaRPr lang="ar-SA" sz="3200" dirty="0" smtClean="0"/>
          </a:p>
          <a:p>
            <a:pPr algn="ctr"/>
            <a:endParaRPr lang="ar-SA" sz="3200" dirty="0" smtClean="0"/>
          </a:p>
          <a:p>
            <a:pPr algn="ctr"/>
            <a:r>
              <a:rPr lang="ar-SA" sz="3200" dirty="0" smtClean="0"/>
              <a:t>1- </a:t>
            </a:r>
            <a:r>
              <a:rPr lang="ar-SA" sz="32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تتعامل دالات مختلفة مع نص خال أو خلايا قيمتها </a:t>
            </a:r>
            <a:r>
              <a:rPr lang="en-US" sz="32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0 </a:t>
            </a:r>
            <a:r>
              <a:rPr lang="ar-SA" sz="32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 أو الاثنين معاً على أنهما فارغان.</a:t>
            </a:r>
            <a:r>
              <a:rPr lang="ar-SA" sz="3200" dirty="0" smtClean="0"/>
              <a:t>(   )</a:t>
            </a:r>
            <a:endParaRPr lang="ar-SA" sz="3200" dirty="0"/>
          </a:p>
        </p:txBody>
      </p:sp>
      <p:sp>
        <p:nvSpPr>
          <p:cNvPr id="3" name="شارة رتبة 2">
            <a:hlinkClick r:id="rId2" action="ppaction://hlinksldjump"/>
          </p:cNvPr>
          <p:cNvSpPr/>
          <p:nvPr/>
        </p:nvSpPr>
        <p:spPr bwMode="auto">
          <a:xfrm>
            <a:off x="6500826" y="5214950"/>
            <a:ext cx="2143140" cy="642942"/>
          </a:xfrm>
          <a:prstGeom prst="chevron">
            <a:avLst>
              <a:gd name="adj" fmla="val 6896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صح</a:t>
            </a:r>
            <a:endParaRPr kumimoji="0" lang="ar-SA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4" name="شارة رتبة 3">
            <a:hlinkClick r:id="rId3" action="ppaction://hlinksldjump"/>
          </p:cNvPr>
          <p:cNvSpPr/>
          <p:nvPr/>
        </p:nvSpPr>
        <p:spPr bwMode="auto">
          <a:xfrm>
            <a:off x="785786" y="5286388"/>
            <a:ext cx="1643074" cy="642942"/>
          </a:xfrm>
          <a:prstGeom prst="chevron">
            <a:avLst>
              <a:gd name="adj" fmla="val 713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خطأ</a:t>
            </a:r>
            <a:endParaRPr kumimoji="0" lang="ar-SA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" name="سهم إلى اليمين 4">
            <a:hlinkClick r:id="rId4" action="ppaction://hlinksldjump"/>
          </p:cNvPr>
          <p:cNvSpPr/>
          <p:nvPr/>
        </p:nvSpPr>
        <p:spPr bwMode="auto">
          <a:xfrm>
            <a:off x="3929058" y="5357826"/>
            <a:ext cx="928694" cy="7143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2285992"/>
            <a:ext cx="828680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chemeClr val="accent1">
                    <a:lumMod val="50000"/>
                  </a:schemeClr>
                </a:solidFill>
              </a:rPr>
              <a:t>كيف يمكن ..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50000"/>
                  </a:schemeClr>
                </a:solidFill>
              </a:rPr>
              <a:t>إيجاد أصغر عدد في عمود أعداد الطلاب في الشعبة 2</a:t>
            </a:r>
            <a:endParaRPr lang="ar-SA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شارة رتبة 2"/>
          <p:cNvSpPr/>
          <p:nvPr/>
        </p:nvSpPr>
        <p:spPr bwMode="auto">
          <a:xfrm>
            <a:off x="7072330" y="5214950"/>
            <a:ext cx="1143008" cy="642942"/>
          </a:xfrm>
          <a:prstGeom prst="chevron">
            <a:avLst>
              <a:gd name="adj" fmla="val 6896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شارة رتبة 3"/>
          <p:cNvSpPr/>
          <p:nvPr/>
        </p:nvSpPr>
        <p:spPr bwMode="auto">
          <a:xfrm>
            <a:off x="785786" y="5286388"/>
            <a:ext cx="1143008" cy="642942"/>
          </a:xfrm>
          <a:prstGeom prst="chevron">
            <a:avLst>
              <a:gd name="adj" fmla="val 713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سهم إلى اليمين 4">
            <a:hlinkClick r:id="rId2" action="ppaction://hlinksldjump"/>
          </p:cNvPr>
          <p:cNvSpPr/>
          <p:nvPr/>
        </p:nvSpPr>
        <p:spPr bwMode="auto">
          <a:xfrm>
            <a:off x="3929058" y="5357826"/>
            <a:ext cx="928694" cy="7143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571604" y="1571612"/>
            <a:ext cx="62865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 rot="20217686">
            <a:off x="316046" y="2896709"/>
            <a:ext cx="83890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مبروووك</a:t>
            </a:r>
            <a:r>
              <a:rPr lang="ar-SA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..حصلتي على درجة إضافية </a:t>
            </a:r>
            <a:endParaRPr lang="ar-SA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صورة 4" descr="هدية 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4572008"/>
            <a:ext cx="1928826" cy="1928826"/>
          </a:xfrm>
          <a:prstGeom prst="rect">
            <a:avLst/>
          </a:prstGeom>
        </p:spPr>
      </p:pic>
      <p:sp>
        <p:nvSpPr>
          <p:cNvPr id="6" name="سهم إلى اليمين 5">
            <a:hlinkClick r:id="rId3" action="ppaction://hlinksldjump"/>
          </p:cNvPr>
          <p:cNvSpPr/>
          <p:nvPr/>
        </p:nvSpPr>
        <p:spPr bwMode="auto">
          <a:xfrm>
            <a:off x="214282" y="6143620"/>
            <a:ext cx="928694" cy="7143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جابة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4500594"/>
          </a:xfrm>
          <a:prstGeom prst="rect">
            <a:avLst/>
          </a:prstGeom>
        </p:spPr>
      </p:pic>
      <p:pic>
        <p:nvPicPr>
          <p:cNvPr id="3" name="صورة 2" descr="هدية 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857628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سهم إلى اليمين 3">
            <a:hlinkClick r:id="rId4" action="ppaction://hlinksldjump"/>
          </p:cNvPr>
          <p:cNvSpPr/>
          <p:nvPr/>
        </p:nvSpPr>
        <p:spPr bwMode="auto">
          <a:xfrm>
            <a:off x="7143768" y="5643578"/>
            <a:ext cx="928694" cy="7143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9B8D7F-5259-4379-9D1D-25CD2FD18646}" type="slidenum">
              <a:rPr lang="ar-SA" smtClean="0"/>
              <a:pPr/>
              <a:t>25</a:t>
            </a:fld>
            <a:endParaRPr lang="ar-SA" smtClean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5800" y="0"/>
            <a:ext cx="1043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WordArt 3"/>
          <p:cNvSpPr>
            <a:spLocks noChangeArrowheads="1" noChangeShapeType="1" noTextEdit="1"/>
          </p:cNvSpPr>
          <p:nvPr/>
        </p:nvSpPr>
        <p:spPr bwMode="auto">
          <a:xfrm>
            <a:off x="285720" y="1214422"/>
            <a:ext cx="8077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500000" lon="20099994" rev="0"/>
              </a:camera>
              <a:lightRig rig="legacyFlat4" dir="t"/>
            </a:scene3d>
            <a:sp3d extrusionH="430200" prstMaterial="legacyMatte">
              <a:extrusionClr>
                <a:srgbClr val="FF0000"/>
              </a:extrusionClr>
            </a:sp3d>
          </a:bodyPr>
          <a:lstStyle/>
          <a:p>
            <a:pPr rtl="1"/>
            <a:r>
              <a:rPr lang="ar-SA" sz="9600" b="1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cs"/>
                <a:ea typeface="+mn-cs"/>
              </a:rPr>
              <a:t>حظاً أوفر ...</a:t>
            </a:r>
          </a:p>
        </p:txBody>
      </p:sp>
      <p:sp>
        <p:nvSpPr>
          <p:cNvPr id="184324" name="AutoShape 4"/>
          <p:cNvSpPr>
            <a:spLocks noChangeArrowheads="1"/>
          </p:cNvSpPr>
          <p:nvPr/>
        </p:nvSpPr>
        <p:spPr bwMode="auto">
          <a:xfrm>
            <a:off x="4800600" y="2438400"/>
            <a:ext cx="3581400" cy="3505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/>
              </a:gs>
              <a:gs pos="100000">
                <a:srgbClr val="8A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Front">
              <a:rot lat="20099996" lon="20099996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ar-SA">
              <a:ea typeface="Majalla UI"/>
              <a:cs typeface="Majalla UI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715000" y="2895600"/>
            <a:ext cx="914400" cy="990600"/>
            <a:chOff x="3600" y="2160"/>
            <a:chExt cx="576" cy="624"/>
          </a:xfrm>
        </p:grpSpPr>
        <p:sp>
          <p:nvSpPr>
            <p:cNvPr id="56334" name="Oval 6"/>
            <p:cNvSpPr>
              <a:spLocks noChangeArrowheads="1"/>
            </p:cNvSpPr>
            <p:nvPr/>
          </p:nvSpPr>
          <p:spPr bwMode="auto">
            <a:xfrm>
              <a:off x="3600" y="2160"/>
              <a:ext cx="576" cy="6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ar-SA">
                <a:ea typeface="Majalla UI"/>
                <a:cs typeface="Majalla UI"/>
              </a:endParaRPr>
            </a:p>
          </p:txBody>
        </p:sp>
        <p:sp>
          <p:nvSpPr>
            <p:cNvPr id="12303" name="Oval 7"/>
            <p:cNvSpPr>
              <a:spLocks noChangeArrowheads="1"/>
            </p:cNvSpPr>
            <p:nvPr/>
          </p:nvSpPr>
          <p:spPr bwMode="auto">
            <a:xfrm>
              <a:off x="3792" y="2352"/>
              <a:ext cx="288" cy="3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ea typeface="Majalla UI"/>
                <a:cs typeface="Majalla UI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 rot="10166892">
            <a:off x="6477000" y="2971800"/>
            <a:ext cx="914400" cy="990600"/>
            <a:chOff x="3600" y="2160"/>
            <a:chExt cx="576" cy="624"/>
          </a:xfrm>
        </p:grpSpPr>
        <p:sp>
          <p:nvSpPr>
            <p:cNvPr id="56332" name="Oval 9"/>
            <p:cNvSpPr>
              <a:spLocks noChangeArrowheads="1"/>
            </p:cNvSpPr>
            <p:nvPr/>
          </p:nvSpPr>
          <p:spPr bwMode="auto">
            <a:xfrm>
              <a:off x="3600" y="2160"/>
              <a:ext cx="576" cy="6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ar-SA">
                <a:ea typeface="Majalla UI"/>
                <a:cs typeface="Majalla UI"/>
              </a:endParaRPr>
            </a:p>
          </p:txBody>
        </p:sp>
        <p:sp>
          <p:nvSpPr>
            <p:cNvPr id="12301" name="Oval 10"/>
            <p:cNvSpPr>
              <a:spLocks noChangeArrowheads="1"/>
            </p:cNvSpPr>
            <p:nvPr/>
          </p:nvSpPr>
          <p:spPr bwMode="auto">
            <a:xfrm>
              <a:off x="3792" y="2353"/>
              <a:ext cx="288" cy="3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ea typeface="Majalla UI"/>
                <a:cs typeface="Majalla UI"/>
              </a:endParaRPr>
            </a:p>
          </p:txBody>
        </p:sp>
      </p:grpSp>
      <p:sp>
        <p:nvSpPr>
          <p:cNvPr id="12296" name="Oval 11"/>
          <p:cNvSpPr>
            <a:spLocks noChangeArrowheads="1"/>
          </p:cNvSpPr>
          <p:nvPr/>
        </p:nvSpPr>
        <p:spPr bwMode="auto">
          <a:xfrm>
            <a:off x="6172200" y="4038600"/>
            <a:ext cx="685800" cy="685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ea typeface="Majalla UI"/>
              <a:cs typeface="Majalla UI"/>
            </a:endParaRPr>
          </a:p>
        </p:txBody>
      </p:sp>
      <p:sp>
        <p:nvSpPr>
          <p:cNvPr id="184332" name="AutoShape 12"/>
          <p:cNvSpPr>
            <a:spLocks noChangeArrowheads="1"/>
          </p:cNvSpPr>
          <p:nvPr/>
        </p:nvSpPr>
        <p:spPr bwMode="auto">
          <a:xfrm rot="-3995991">
            <a:off x="5992813" y="3884613"/>
            <a:ext cx="838200" cy="2667000"/>
          </a:xfrm>
          <a:prstGeom prst="moon">
            <a:avLst>
              <a:gd name="adj" fmla="val 899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ea typeface="Majalla UI"/>
              <a:cs typeface="Majalla UI"/>
            </a:endParaRPr>
          </a:p>
        </p:txBody>
      </p:sp>
      <p:sp>
        <p:nvSpPr>
          <p:cNvPr id="72715" name="Footer Placeholder 1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16" name="سهم إلى اليمين 15">
            <a:hlinkClick r:id="rId4" action="ppaction://hlinksldjump"/>
          </p:cNvPr>
          <p:cNvSpPr/>
          <p:nvPr/>
        </p:nvSpPr>
        <p:spPr bwMode="auto">
          <a:xfrm>
            <a:off x="285720" y="6143620"/>
            <a:ext cx="928694" cy="714380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843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 animBg="1"/>
      <p:bldP spid="1843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285720" y="1928802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928926" y="3357562"/>
            <a:ext cx="5000660" cy="1857388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rgbClr val="FF00FF"/>
                </a:solidFill>
                <a:latin typeface="Arial" pitchFamily="34" charset="0"/>
              </a:rPr>
              <a:t>حان دورك غاليتي .. لتطبقي ما تعلمته </a:t>
            </a:r>
            <a:endParaRPr lang="ar-SA" sz="2800" b="1" dirty="0">
              <a:solidFill>
                <a:srgbClr val="FF00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ar-SA" smtClean="0"/>
          </a:p>
        </p:txBody>
      </p:sp>
      <p:sp>
        <p:nvSpPr>
          <p:cNvPr id="263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4800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1748" name="صورة 6" descr="كتاب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مربع نص 7"/>
          <p:cNvSpPr txBox="1">
            <a:spLocks noChangeArrowheads="1"/>
          </p:cNvSpPr>
          <p:nvPr/>
        </p:nvSpPr>
        <p:spPr bwMode="auto">
          <a:xfrm>
            <a:off x="5214938" y="1571625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pic>
        <p:nvPicPr>
          <p:cNvPr id="31750" name="صورة 8" descr="شكر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363030">
            <a:off x="225425" y="4892675"/>
            <a:ext cx="2192338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مربع نص 9"/>
          <p:cNvSpPr txBox="1"/>
          <p:nvPr/>
        </p:nvSpPr>
        <p:spPr>
          <a:xfrm rot="20356536">
            <a:off x="5269131" y="2566416"/>
            <a:ext cx="2533080" cy="769441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4400" dirty="0"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أشكركن على </a:t>
            </a:r>
          </a:p>
        </p:txBody>
      </p:sp>
      <p:sp>
        <p:nvSpPr>
          <p:cNvPr id="11" name="مربع نص 10"/>
          <p:cNvSpPr txBox="1"/>
          <p:nvPr/>
        </p:nvSpPr>
        <p:spPr>
          <a:xfrm rot="20229420">
            <a:off x="1370624" y="3074487"/>
            <a:ext cx="2408575" cy="92333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5400" dirty="0"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تفاعلكن</a:t>
            </a:r>
          </a:p>
        </p:txBody>
      </p:sp>
      <p:pic>
        <p:nvPicPr>
          <p:cNvPr id="1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9888" y="6072188"/>
            <a:ext cx="90487" cy="9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24" descr="الأصل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5105400"/>
            <a:ext cx="14954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57354" y="-428652"/>
            <a:ext cx="11572956" cy="792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042988" y="620713"/>
            <a:ext cx="6985000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r>
              <a:rPr lang="ar-SA" sz="2000" b="1" dirty="0">
                <a:solidFill>
                  <a:srgbClr val="FF99CC"/>
                </a:solidFill>
                <a:latin typeface="Tahoma" pitchFamily="34" charset="0"/>
                <a:cs typeface="Tahoma" pitchFamily="34" charset="0"/>
              </a:rPr>
              <a:t>اليوم</a:t>
            </a:r>
            <a:r>
              <a:rPr lang="ar-SA" sz="2000" b="1" dirty="0">
                <a:latin typeface="Tahoma" pitchFamily="34" charset="0"/>
                <a:cs typeface="Tahoma" pitchFamily="34" charset="0"/>
              </a:rPr>
              <a:t>: </a:t>
            </a:r>
            <a:r>
              <a:rPr lang="ar-SA" sz="2000" b="1" dirty="0" smtClean="0">
                <a:latin typeface="Tahoma" pitchFamily="34" charset="0"/>
                <a:cs typeface="Tahoma" pitchFamily="34" charset="0"/>
              </a:rPr>
              <a:t>الاثنين</a:t>
            </a:r>
            <a:r>
              <a:rPr lang="ar-SA" sz="20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                          </a:t>
            </a:r>
            <a:r>
              <a:rPr lang="ar-SA" sz="2000" b="1" dirty="0">
                <a:solidFill>
                  <a:srgbClr val="FF99CC"/>
                </a:solidFill>
                <a:latin typeface="Tahoma" pitchFamily="34" charset="0"/>
                <a:cs typeface="Tahoma" pitchFamily="34" charset="0"/>
              </a:rPr>
              <a:t>المادة </a:t>
            </a:r>
            <a:r>
              <a:rPr lang="ar-SA" sz="2000" b="1" dirty="0">
                <a:latin typeface="Tahoma" pitchFamily="34" charset="0"/>
                <a:cs typeface="Tahoma" pitchFamily="34" charset="0"/>
              </a:rPr>
              <a:t>: حاسب آلي</a:t>
            </a:r>
            <a:endParaRPr lang="ar-SA" sz="2000" b="1" dirty="0">
              <a:solidFill>
                <a:srgbClr val="FFFFFF"/>
              </a:solidFill>
              <a:latin typeface="Tahoma" pitchFamily="34" charset="0"/>
            </a:endParaRPr>
          </a:p>
          <a:p>
            <a:pPr rtl="1"/>
            <a:r>
              <a:rPr lang="ar-SA" sz="2000" b="1" dirty="0">
                <a:solidFill>
                  <a:srgbClr val="FF99CC"/>
                </a:solidFill>
                <a:latin typeface="Tahoma" pitchFamily="34" charset="0"/>
                <a:cs typeface="Tahoma" pitchFamily="34" charset="0"/>
              </a:rPr>
              <a:t>التاريخ:</a:t>
            </a:r>
            <a:r>
              <a:rPr lang="ar-SA" sz="20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20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11\11\1432</a:t>
            </a:r>
          </a:p>
          <a:p>
            <a:pPr rtl="1"/>
            <a:endParaRPr lang="ar-SA" sz="2000" b="1" dirty="0" smtClean="0">
              <a:latin typeface="Tahoma" pitchFamily="34" charset="0"/>
            </a:endParaRPr>
          </a:p>
          <a:p>
            <a:pPr rtl="1"/>
            <a:r>
              <a:rPr lang="ar-SA" sz="2000" b="1" dirty="0" smtClean="0">
                <a:solidFill>
                  <a:srgbClr val="FF99CC"/>
                </a:solidFill>
                <a:latin typeface="Tahoma" pitchFamily="34" charset="0"/>
                <a:cs typeface="Tahoma" pitchFamily="34" charset="0"/>
              </a:rPr>
              <a:t>الموضوع </a:t>
            </a:r>
            <a:r>
              <a:rPr lang="ar-SA" sz="2000" b="1" dirty="0" smtClean="0">
                <a:solidFill>
                  <a:srgbClr val="FF99CC"/>
                </a:solidFill>
                <a:latin typeface="Tahoma" pitchFamily="34" charset="0"/>
              </a:rPr>
              <a:t>: </a:t>
            </a:r>
            <a:r>
              <a:rPr lang="ar-SA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ahoma" pitchFamily="34" charset="0"/>
              </a:rPr>
              <a:t>الدالات </a:t>
            </a:r>
            <a:r>
              <a:rPr lang="ar-SA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ahoma" pitchFamily="34" charset="0"/>
              </a:rPr>
              <a:t>الإحصائية </a:t>
            </a:r>
            <a:endParaRPr lang="ar-SA" sz="2400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Tahoma" pitchFamily="34" charset="0"/>
            </a:endParaRPr>
          </a:p>
          <a:p>
            <a:pPr rtl="1"/>
            <a:endParaRPr lang="ar-SA" sz="2400" b="1" dirty="0" smtClean="0">
              <a:solidFill>
                <a:schemeClr val="bg1"/>
              </a:solidFill>
              <a:latin typeface="Tahoma" pitchFamily="34" charset="0"/>
            </a:endParaRPr>
          </a:p>
          <a:p>
            <a:pPr>
              <a:defRPr/>
            </a:pPr>
            <a:r>
              <a:rPr lang="ar-SA" sz="2800" b="1" dirty="0" smtClean="0">
                <a:solidFill>
                  <a:srgbClr val="FF66FF"/>
                </a:solidFill>
              </a:rPr>
              <a:t>1- التعرف على الدالات. </a:t>
            </a:r>
          </a:p>
          <a:p>
            <a:pPr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انظري كتاب التدريبات ص76</a:t>
            </a:r>
          </a:p>
          <a:p>
            <a:pPr>
              <a:defRPr/>
            </a:pPr>
            <a:endParaRPr lang="ar-SA" sz="2800" dirty="0" smtClean="0"/>
          </a:p>
          <a:p>
            <a:pPr>
              <a:defRPr/>
            </a:pPr>
            <a:r>
              <a:rPr lang="ar-SA" sz="2800" b="1" dirty="0" smtClean="0">
                <a:solidFill>
                  <a:srgbClr val="FF66FF"/>
                </a:solidFill>
              </a:rPr>
              <a:t> 2-  أنواع الدالات.</a:t>
            </a:r>
          </a:p>
          <a:p>
            <a:pPr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انظري كتاب التدريبات ص76</a:t>
            </a:r>
          </a:p>
          <a:p>
            <a:pPr>
              <a:defRPr/>
            </a:pPr>
            <a:endParaRPr lang="ar-SA" sz="2800" dirty="0" smtClean="0"/>
          </a:p>
          <a:p>
            <a:pPr>
              <a:defRPr/>
            </a:pPr>
            <a:r>
              <a:rPr lang="ar-SA" sz="2800" dirty="0" smtClean="0"/>
              <a:t> </a:t>
            </a:r>
            <a:r>
              <a:rPr lang="ar-SA" sz="2800" b="1" dirty="0" smtClean="0">
                <a:solidFill>
                  <a:srgbClr val="FF66FF"/>
                </a:solidFill>
              </a:rPr>
              <a:t>3- استخدام الدالات في كتاب العمل :</a:t>
            </a:r>
          </a:p>
          <a:p>
            <a:pPr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انظري كتاب التدريبات ص77- </a:t>
            </a:r>
            <a:r>
              <a:rPr lang="ar-SA" sz="2800" dirty="0" err="1" smtClean="0">
                <a:solidFill>
                  <a:schemeClr val="bg1"/>
                </a:solidFill>
              </a:rPr>
              <a:t>ص</a:t>
            </a:r>
            <a:r>
              <a:rPr lang="ar-SA" sz="2800" dirty="0" smtClean="0">
                <a:solidFill>
                  <a:schemeClr val="bg1"/>
                </a:solidFill>
              </a:rPr>
              <a:t> 78</a:t>
            </a:r>
          </a:p>
          <a:p>
            <a:pPr>
              <a:defRPr/>
            </a:pPr>
            <a:endParaRPr lang="ar-SA" sz="2400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ar-SA" sz="2400" b="1" dirty="0" smtClean="0">
              <a:solidFill>
                <a:srgbClr val="FF66FF"/>
              </a:solidFill>
            </a:endParaRPr>
          </a:p>
          <a:p>
            <a:pPr rtl="1"/>
            <a:endParaRPr lang="ar-SA" sz="2400" b="1" dirty="0" smtClean="0">
              <a:solidFill>
                <a:schemeClr val="bg1"/>
              </a:solidFill>
              <a:latin typeface="Tahoma" pitchFamily="34" charset="0"/>
            </a:endParaRPr>
          </a:p>
          <a:p>
            <a:pPr rtl="1"/>
            <a:endParaRPr lang="ar-SA" sz="2400" b="1" dirty="0" smtClean="0">
              <a:solidFill>
                <a:schemeClr val="bg1"/>
              </a:solidFill>
              <a:latin typeface="Tahoma" pitchFamily="34" charset="0"/>
            </a:endParaRPr>
          </a:p>
          <a:p>
            <a:pPr rtl="1"/>
            <a:endParaRPr lang="en-US" sz="2000" b="1" dirty="0">
              <a:solidFill>
                <a:schemeClr val="bg1"/>
              </a:solidFill>
              <a:latin typeface="Taxoma" charset="0"/>
            </a:endParaRPr>
          </a:p>
          <a:p>
            <a:pPr rtl="1"/>
            <a:endParaRPr lang="en-US" sz="2000" b="1" dirty="0">
              <a:solidFill>
                <a:srgbClr val="FFFFFF"/>
              </a:solidFill>
              <a:latin typeface="Taxoma" charset="0"/>
            </a:endParaRPr>
          </a:p>
          <a:p>
            <a:pPr rtl="1"/>
            <a:endParaRPr lang="ar-SA" sz="2000" dirty="0" smtClean="0">
              <a:solidFill>
                <a:srgbClr val="FFFFFF"/>
              </a:solidFill>
              <a:latin typeface="Tahoma" pitchFamily="34" charset="0"/>
            </a:endParaRPr>
          </a:p>
          <a:p>
            <a:pPr rtl="1"/>
            <a:endParaRPr lang="en-US" sz="2000" b="1" dirty="0">
              <a:solidFill>
                <a:srgbClr val="FFFFFF"/>
              </a:solidFill>
              <a:latin typeface="Taxoma" charset="0"/>
            </a:endParaRPr>
          </a:p>
          <a:p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285720" y="1785926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3143240" y="2714620"/>
            <a:ext cx="4643470" cy="2847972"/>
          </a:xfrm>
          <a:prstGeom prst="cloudCallout">
            <a:avLst>
              <a:gd name="adj1" fmla="val -73932"/>
              <a:gd name="adj2" fmla="val -31786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أحسنتن .. درسنا لهذا اليوم :</a:t>
            </a:r>
          </a:p>
          <a:p>
            <a:pPr algn="ctr"/>
            <a:endParaRPr lang="ar-SA" sz="2800" b="1" dirty="0" smtClean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rgbClr val="FF0000"/>
                </a:solidFill>
                <a:latin typeface="Arial" pitchFamily="34" charset="0"/>
              </a:rPr>
              <a:t>الدالات الإحصائية</a:t>
            </a:r>
            <a:endParaRPr lang="ar-SA" sz="36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8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8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3000"/>
                                        <p:tgtEl>
                                          <p:spTgt spid="238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2268538" y="476250"/>
            <a:ext cx="6346825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u="sng" dirty="0" smtClean="0">
                <a:solidFill>
                  <a:srgbClr val="FF0000"/>
                </a:solidFill>
              </a:rPr>
              <a:t>أهداف تدريب اليوم :</a:t>
            </a:r>
          </a:p>
          <a:p>
            <a:pPr eaLnBrk="1" hangingPunct="1">
              <a:defRPr/>
            </a:pPr>
            <a:endParaRPr lang="ar-SA" b="1" u="sng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ar-SA" b="1" dirty="0" smtClean="0"/>
              <a:t>1- التعرف على الدالات.</a:t>
            </a:r>
          </a:p>
          <a:p>
            <a:pPr eaLnBrk="1" hangingPunct="1">
              <a:defRPr/>
            </a:pPr>
            <a:endParaRPr lang="ar-SA" b="1" dirty="0" smtClean="0"/>
          </a:p>
          <a:p>
            <a:pPr>
              <a:defRPr/>
            </a:pPr>
            <a:r>
              <a:rPr lang="ar-SA" b="1" dirty="0" smtClean="0"/>
              <a:t> 2-  أنواع الدالات.</a:t>
            </a:r>
          </a:p>
          <a:p>
            <a:pPr>
              <a:defRPr/>
            </a:pPr>
            <a:endParaRPr lang="ar-SA" b="1" dirty="0" smtClean="0"/>
          </a:p>
          <a:p>
            <a:pPr eaLnBrk="1" hangingPunct="1">
              <a:defRPr/>
            </a:pPr>
            <a:r>
              <a:rPr lang="ar-SA" b="1" dirty="0" smtClean="0"/>
              <a:t> 3- استخدام الدالات في كتاب العمل.</a:t>
            </a:r>
            <a:endParaRPr lang="ar-SA" b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ar-SA" b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ar-SA" b="1" dirty="0" smtClean="0"/>
          </a:p>
          <a:p>
            <a:pPr eaLnBrk="1" hangingPunct="1"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0" y="2743200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514600" y="4214818"/>
            <a:ext cx="4271978" cy="249078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</a:rPr>
              <a:t>أولاً :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 سنتعرف معاً </a:t>
            </a:r>
            <a:r>
              <a:rPr lang="ar-SA" sz="3200" b="1" dirty="0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rial" pitchFamily="34" charset="0"/>
              </a:rPr>
              <a:t>على الدالات 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ar-SA" sz="2800" b="1" dirty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الدالات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هي صيغ حسابية معدة مسبقاً والتي تحفظ </a:t>
            </a:r>
            <a:r>
              <a:rPr lang="ar-SA" dirty="0" err="1" smtClean="0"/>
              <a:t>لك</a:t>
            </a:r>
            <a:r>
              <a:rPr lang="ar-SA" dirty="0" smtClean="0"/>
              <a:t> وقتك </a:t>
            </a:r>
            <a:r>
              <a:rPr lang="ar-SA" dirty="0" err="1" smtClean="0"/>
              <a:t>و</a:t>
            </a:r>
            <a:r>
              <a:rPr lang="ar-SA" dirty="0" smtClean="0"/>
              <a:t> جهدك في إنشاء صياغة شائعة وشهيرة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r>
              <a:rPr lang="ar-SA" sz="4000" dirty="0" smtClean="0"/>
              <a:t>عند استخدام هذه الدالات ، عليك أن تبين أنواع القيم الفارغة التي يمكن لخلية أن تحويها :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857496"/>
            <a:ext cx="8229600" cy="27733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* خلايا فارغة لا تحوي أي بيانات 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نص فارغ (”  ” )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صفــر 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</a:p>
          <a:p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27733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ar-SA" sz="3600" b="1" dirty="0" smtClean="0"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تذكري أن :</a:t>
            </a:r>
          </a:p>
          <a:p>
            <a:pPr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sz="36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قد تتعامل دالات مختلفة مع نص خال أو خلايا قيمتها </a:t>
            </a:r>
            <a:r>
              <a:rPr lang="en-US" sz="36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0 </a:t>
            </a:r>
            <a:r>
              <a:rPr lang="ar-SA" sz="3600" dirty="0" smtClean="0">
                <a:effectLst>
                  <a:reflection blurRad="6350" stA="60000" endA="900" endPos="60000" dist="29997" dir="5400000" sy="-100000" algn="bl" rotWithShape="0"/>
                </a:effectLst>
              </a:rPr>
              <a:t> أو الاثنين معاً على أنهما </a:t>
            </a:r>
            <a:r>
              <a:rPr lang="ar-SA" sz="4400" b="1" dirty="0" smtClean="0">
                <a:solidFill>
                  <a:srgbClr val="FF000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فارغان.</a:t>
            </a:r>
            <a:endParaRPr lang="ar-SA" b="1" dirty="0" smtClean="0">
              <a:solidFill>
                <a:srgbClr val="FF0000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  <a:p>
            <a:endParaRPr lang="ar-S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7172" name="Picture 4" descr="11111141"/>
          <p:cNvPicPr>
            <a:picLocks noChangeAspect="1" noChangeArrowheads="1"/>
          </p:cNvPicPr>
          <p:nvPr/>
        </p:nvPicPr>
        <p:blipFill>
          <a:blip r:embed="rId2"/>
          <a:srcRect l="10527" t="17319" r="15790"/>
          <a:stretch>
            <a:fillRect/>
          </a:stretch>
        </p:blipFill>
        <p:spPr bwMode="auto">
          <a:xfrm>
            <a:off x="0" y="2743200"/>
            <a:ext cx="2101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AutoShape 5"/>
          <p:cNvSpPr>
            <a:spLocks noChangeArrowheads="1"/>
          </p:cNvSpPr>
          <p:nvPr/>
        </p:nvSpPr>
        <p:spPr bwMode="auto">
          <a:xfrm>
            <a:off x="2786050" y="4143380"/>
            <a:ext cx="4271978" cy="2490782"/>
          </a:xfrm>
          <a:prstGeom prst="cloudCallout">
            <a:avLst>
              <a:gd name="adj1" fmla="val -69994"/>
              <a:gd name="adj2" fmla="val -49445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</a:rPr>
              <a:t>ثانياً : </a:t>
            </a:r>
            <a:r>
              <a:rPr lang="ar-SA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سنتعرف معاً على </a:t>
            </a:r>
            <a:r>
              <a:rPr lang="ar-SA" sz="3200" b="1" dirty="0" smtClean="0"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Arial" pitchFamily="34" charset="0"/>
              </a:rPr>
              <a:t>أنواع الدالات </a:t>
            </a:r>
            <a:endParaRPr lang="ar-SA" sz="2800" b="1" dirty="0"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5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23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build="allAtOnce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&quot;/&gt;&lt;property id=&quot;20307&quot; value=&quot;256&quot;/&gt;&lt;/object&gt;&lt;object type=&quot;3&quot; unique_id=&quot;10027&quot;&gt;&lt;property id=&quot;20148&quot; value=&quot;5&quot;/&gt;&lt;property id=&quot;20300&quot; value=&quot;Slide 28&quot;/&gt;&lt;property id=&quot;20307&quot; value=&quot;280&quot;/&gt;&lt;/object&gt;&lt;object type=&quot;3&quot; unique_id=&quot;10616&quot;&gt;&lt;property id=&quot;20148&quot; value=&quot;5&quot;/&gt;&lt;property id=&quot;20300&quot; value=&quot;Slide 1&quot;/&gt;&lt;property id=&quot;20307&quot; value=&quot;282&quot;/&gt;&lt;/object&gt;&lt;object type=&quot;3&quot; unique_id=&quot;10617&quot;&gt;&lt;property id=&quot;20148&quot; value=&quot;5&quot;/&gt;&lt;property id=&quot;20300&quot; value=&quot;Slide 3&quot;/&gt;&lt;property id=&quot;20307&quot; value=&quot;293&quot;/&gt;&lt;/object&gt;&lt;object type=&quot;3&quot; unique_id=&quot;10618&quot;&gt;&lt;property id=&quot;20148&quot; value=&quot;5&quot;/&gt;&lt;property id=&quot;20300&quot; value=&quot;Slide 4&quot;/&gt;&lt;property id=&quot;20307&quot; value=&quot;283&quot;/&gt;&lt;/object&gt;&lt;object type=&quot;3&quot; unique_id=&quot;10620&quot;&gt;&lt;property id=&quot;20148&quot; value=&quot;5&quot;/&gt;&lt;property id=&quot;20300&quot; value=&quot;Slide 5&quot;/&gt;&lt;property id=&quot;20307&quot; value=&quot;284&quot;/&gt;&lt;/object&gt;&lt;object type=&quot;3&quot; unique_id=&quot;10621&quot;&gt;&lt;property id=&quot;20148&quot; value=&quot;5&quot;/&gt;&lt;property id=&quot;20300&quot; value=&quot;Slide 9&quot;/&gt;&lt;property id=&quot;20307&quot; value=&quot;286&quot;/&gt;&lt;/object&gt;&lt;object type=&quot;3&quot; unique_id=&quot;10622&quot;&gt;&lt;property id=&quot;20148&quot; value=&quot;5&quot;/&gt;&lt;property id=&quot;20300&quot; value=&quot;Slide 14&quot;/&gt;&lt;property id=&quot;20307&quot; value=&quot;287&quot;/&gt;&lt;/object&gt;&lt;object type=&quot;3&quot; unique_id=&quot;10623&quot;&gt;&lt;property id=&quot;20148&quot; value=&quot;5&quot;/&gt;&lt;property id=&quot;20300&quot; value=&quot;Slide 15&quot;/&gt;&lt;property id=&quot;20307&quot; value=&quot;289&quot;/&gt;&lt;/object&gt;&lt;object type=&quot;3&quot; unique_id=&quot;10624&quot;&gt;&lt;property id=&quot;20148&quot; value=&quot;5&quot;/&gt;&lt;property id=&quot;20300&quot; value=&quot;Slide 26&quot;/&gt;&lt;property id=&quot;20307&quot; value=&quot;291&quot;/&gt;&lt;/object&gt;&lt;object type=&quot;3&quot; unique_id=&quot;10816&quot;&gt;&lt;property id=&quot;20148&quot; value=&quot;5&quot;/&gt;&lt;property id=&quot;20300&quot; value=&quot;Slide 27&quot;/&gt;&lt;property id=&quot;20307&quot; value=&quot;295&quot;/&gt;&lt;/object&gt;&lt;object type=&quot;3&quot; unique_id=&quot;10990&quot;&gt;&lt;property id=&quot;20148&quot; value=&quot;5&quot;/&gt;&lt;property id=&quot;20300&quot; value=&quot;Slide 6 - &amp;quot;الدالات :&amp;#x0D;&amp;#x0A;هي صيغ حسابية معدة مسبقاً والتي تحفظ لك وقتك و جهدك في إنشاء صياغة شائعة وشهيرة  &amp;quot;&quot;/&gt;&lt;property id=&quot;20307&quot; value=&quot;296&quot;/&gt;&lt;/object&gt;&lt;object type=&quot;3&quot; unique_id=&quot;10991&quot;&gt;&lt;property id=&quot;20148&quot; value=&quot;5&quot;/&gt;&lt;property id=&quot;20300&quot; value=&quot;Slide 7 - &amp;quot;عند استخدام هذه الدالات ، عليك أن تبين أنواع القيم الفارغة التي يمكن لخلية أن تحويها :&amp;quot;&quot;/&gt;&lt;property id=&quot;20307&quot; value=&quot;297&quot;/&gt;&lt;/object&gt;&lt;object type=&quot;3&quot; unique_id=&quot;10992&quot;&gt;&lt;property id=&quot;20148&quot; value=&quot;5&quot;/&gt;&lt;property id=&quot;20300&quot; value=&quot;Slide 8&quot;/&gt;&lt;property id=&quot;20307&quot; value=&quot;298&quot;/&gt;&lt;/object&gt;&lt;object type=&quot;3&quot; unique_id=&quot;10993&quot;&gt;&lt;property id=&quot;20148&quot; value=&quot;5&quot;/&gt;&lt;property id=&quot;20300&quot; value=&quot;Slide 10 - &amp;quot;أنواع الدالات :&amp;#x0D;&amp;#x0A;1- دالة الحساب  &amp;#x0D;&amp;#x0A;2- دالة المتوسط الحسابي &amp;#x0D;&amp;#x0A;&amp;#x0D;&amp;#x0A; &amp;quot;&quot;/&gt;&lt;property id=&quot;20307&quot; value=&quot;299&quot;/&gt;&lt;/object&gt;&lt;object type=&quot;3&quot; unique_id=&quot;10994&quot;&gt;&lt;property id=&quot;20148&quot; value=&quot;5&quot;/&gt;&lt;property id=&quot;20300&quot; value=&quot;Slide 11 - &amp;quot;1- دالة الحساب : Count&amp;quot;&quot;/&gt;&lt;property id=&quot;20307&quot; value=&quot;300&quot;/&gt;&lt;/object&gt;&lt;object type=&quot;3&quot; unique_id=&quot;10995&quot;&gt;&lt;property id=&quot;20148&quot; value=&quot;5&quot;/&gt;&lt;property id=&quot;20300&quot; value=&quot;Slide 12 - &amp;quot;2- دالة المتوسط الحسابي  Average:&amp;quot;&quot;/&gt;&lt;property id=&quot;20307&quot; value=&quot;301&quot;/&gt;&lt;/object&gt;&lt;object type=&quot;3&quot; unique_id=&quot;11101&quot;&gt;&lt;property id=&quot;20148&quot; value=&quot;5&quot;/&gt;&lt;property id=&quot;20300&quot; value=&quot;Slide 13 - &amp;quot;3- دالة أقصى (  (Max&amp;quot;&quot;/&gt;&lt;property id=&quot;20307&quot; value=&quot;302&quot;/&gt;&lt;/object&gt;&lt;object type=&quot;3&quot; unique_id=&quot;11102&quot;&gt;&lt;property id=&quot;20148&quot; value=&quot;5&quot;/&gt;&lt;property id=&quot;20300&quot; value=&quot;Slide 16&quot;/&gt;&lt;property id=&quot;20307&quot; value=&quot;305&quot;/&gt;&lt;/object&gt;&lt;object type=&quot;3&quot; unique_id=&quot;11103&quot;&gt;&lt;property id=&quot;20148&quot; value=&quot;5&quot;/&gt;&lt;property id=&quot;20300&quot; value=&quot;Slide 17&quot;/&gt;&lt;property id=&quot;20307&quot; value=&quot;306&quot;/&gt;&lt;/object&gt;&lt;object type=&quot;3&quot; unique_id=&quot;11408&quot;&gt;&lt;property id=&quot;20148&quot; value=&quot;5&quot;/&gt;&lt;property id=&quot;20300&quot; value=&quot;Slide 18&quot;/&gt;&lt;property id=&quot;20307&quot; value=&quot;308&quot;/&gt;&lt;/object&gt;&lt;object type=&quot;3&quot; unique_id=&quot;11409&quot;&gt;&lt;property id=&quot;20148&quot; value=&quot;5&quot;/&gt;&lt;property id=&quot;20300&quot; value=&quot;Slide 19&quot;/&gt;&lt;property id=&quot;20307&quot; value=&quot;307&quot;/&gt;&lt;/object&gt;&lt;object type=&quot;3&quot; unique_id=&quot;11410&quot;&gt;&lt;property id=&quot;20148&quot; value=&quot;5&quot;/&gt;&lt;property id=&quot;20300&quot; value=&quot;Slide 20&quot;/&gt;&lt;property id=&quot;20307&quot; value=&quot;309&quot;/&gt;&lt;/object&gt;&lt;object type=&quot;3&quot; unique_id=&quot;11411&quot;&gt;&lt;property id=&quot;20148&quot; value=&quot;5&quot;/&gt;&lt;property id=&quot;20300&quot; value=&quot;Slide 23&quot;/&gt;&lt;property id=&quot;20307&quot; value=&quot;310&quot;/&gt;&lt;/object&gt;&lt;object type=&quot;3&quot; unique_id=&quot;11630&quot;&gt;&lt;property id=&quot;20148&quot; value=&quot;5&quot;/&gt;&lt;property id=&quot;20300&quot; value=&quot;Slide 21&quot;/&gt;&lt;property id=&quot;20307&quot; value=&quot;311&quot;/&gt;&lt;/object&gt;&lt;object type=&quot;3&quot; unique_id=&quot;11631&quot;&gt;&lt;property id=&quot;20148&quot; value=&quot;5&quot;/&gt;&lt;property id=&quot;20300&quot; value=&quot;Slide 22&quot;/&gt;&lt;property id=&quot;20307&quot; value=&quot;312&quot;/&gt;&lt;/object&gt;&lt;object type=&quot;3&quot; unique_id=&quot;11632&quot;&gt;&lt;property id=&quot;20148&quot; value=&quot;5&quot;/&gt;&lt;property id=&quot;20300&quot; value=&quot;Slide 24&quot;/&gt;&lt;property id=&quot;20307&quot; value=&quot;313&quot;/&gt;&lt;/object&gt;&lt;object type=&quot;3&quot; unique_id=&quot;11633&quot;&gt;&lt;property id=&quot;20148&quot; value=&quot;5&quot;/&gt;&lt;property id=&quot;20300&quot; value=&quot;Slide 25&quot;/&gt;&lt;property id=&quot;20307&quot; value=&quot;31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سمة 1">
  <a:themeElements>
    <a:clrScheme name="side reveal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side reve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ide reve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de reve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de reve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 1</Template>
  <TotalTime>476</TotalTime>
  <Words>355</Words>
  <Application>Microsoft Office PowerPoint</Application>
  <PresentationFormat>عرض على الشاشة (3:4)‏</PresentationFormat>
  <Paragraphs>84</Paragraphs>
  <Slides>28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9</vt:i4>
      </vt:variant>
      <vt:variant>
        <vt:lpstr>عناوين الشرائح</vt:lpstr>
      </vt:variant>
      <vt:variant>
        <vt:i4>28</vt:i4>
      </vt:variant>
    </vt:vector>
  </HeadingPairs>
  <TitlesOfParts>
    <vt:vector size="37" baseType="lpstr">
      <vt:lpstr>سمة 1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الشريحة 1</vt:lpstr>
      <vt:lpstr>الشريحة 2</vt:lpstr>
      <vt:lpstr>الشريحة 3</vt:lpstr>
      <vt:lpstr>الشريحة 4</vt:lpstr>
      <vt:lpstr>الشريحة 5</vt:lpstr>
      <vt:lpstr>الدالات : هي صيغ حسابية معدة مسبقاً والتي تحفظ لك وقتك و جهدك في إنشاء صياغة شائعة وشهيرة  </vt:lpstr>
      <vt:lpstr>عند استخدام هذه الدالات ، عليك أن تبين أنواع القيم الفارغة التي يمكن لخلية أن تحويها :</vt:lpstr>
      <vt:lpstr>الشريحة 8</vt:lpstr>
      <vt:lpstr>الشريحة 9</vt:lpstr>
      <vt:lpstr>أنواع الدالات : 1- دالة الحساب   2- دالة المتوسط الحسابي    </vt:lpstr>
      <vt:lpstr>1- دالة الحساب : Count</vt:lpstr>
      <vt:lpstr>2- دالة المتوسط الحسابي  Average:</vt:lpstr>
      <vt:lpstr>3- دالة أقصى (  (Max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</vt:vector>
  </TitlesOfParts>
  <Company>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ABUMADA</dc:creator>
  <cp:lastModifiedBy>ABUMADA</cp:lastModifiedBy>
  <cp:revision>12</cp:revision>
  <dcterms:created xsi:type="dcterms:W3CDTF">2011-09-29T21:52:56Z</dcterms:created>
  <dcterms:modified xsi:type="dcterms:W3CDTF">2011-10-09T18:17:40Z</dcterms:modified>
</cp:coreProperties>
</file>